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6500" cy="106807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presProps" Target="presProps.xml" />
 <Relationship Id="rId11" Type="http://schemas.openxmlformats.org/officeDocument/2006/relationships/viewProps" Target="viewProps.xml" />
 <Relationship Id="rId12" Type="http://schemas.openxmlformats.org/officeDocument/2006/relationships/theme" Target="theme/theme1.xml" />
 <Relationship Id="rId13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813300" y="3314700"/>
            <a:ext cx="2743200" cy="762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00" smtClean="0">
                <a:solidFill>
                  <a:srgbClr val="000000"/>
                </a:solidFill>
                <a:latin typeface="Arial"/>
                <a:cs typeface="Arial"/>
              </a:rPr>
              <a:t>NGN сети</a:t>
            </a:r>
          </a:p>
          <a:p>
            <a:pPr>
              <a:lnSpc>
                <a:spcPts val="46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819400" y="3924300"/>
            <a:ext cx="4737100" cy="762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00"/>
              </a:lnSpc>
            </a:pPr>
            <a:r>
              <a:rPr lang="en-CA" sz="4000" smtClean="0">
                <a:solidFill>
                  <a:srgbClr val="000000"/>
                </a:solidFill>
                <a:latin typeface="Arial"/>
                <a:cs typeface="Arial"/>
              </a:rPr>
              <a:t>нового поколения</a:t>
            </a:r>
          </a:p>
          <a:p>
            <a:pPr>
              <a:lnSpc>
                <a:spcPts val="4600"/>
              </a:lnSpc>
            </a:pPr>
            <a:endParaRPr lang="en-CA" sz="4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95300" y="9664700"/>
            <a:ext cx="70612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725"/>
              </a:lnSpc>
            </a:pPr>
            <a:r>
              <a:rPr lang="en-CA" sz="1510" b="1" smtClean="0">
                <a:solidFill>
                  <a:srgbClr val="FFFEFF"/>
                </a:solidFill>
                <a:latin typeface="Arial Bold"/>
                <a:cs typeface="Arial Bold"/>
              </a:rPr>
              <a:t>www.protei.ru</a:t>
            </a:r>
          </a:p>
          <a:p>
            <a:pPr>
              <a:lnSpc>
                <a:spcPts val="1725"/>
              </a:lnSpc>
            </a:pPr>
            <a:endParaRPr lang="en-CA" sz="1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1143000" y="622300"/>
            <a:ext cx="64135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Комплекс imSwitch5</a:t>
            </a:r>
          </a:p>
          <a:p>
            <a:pPr>
              <a:lnSpc>
                <a:spcPts val="391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1143000"/>
            <a:ext cx="64135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для местного узла связи</a:t>
            </a:r>
          </a:p>
          <a:p>
            <a:pPr>
              <a:lnSpc>
                <a:spcPts val="391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92200" y="18669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Комплекс imSwitch5 -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92200" y="19939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современный программно-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92200" y="21336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аппаратный комплекс,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92200" y="22733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9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предназначенный для</a:t>
            </a:r>
          </a:p>
          <a:p>
            <a:pPr>
              <a:lnSpc>
                <a:spcPts val="99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92200" y="24130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построения узлов местной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92200" y="25527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связи с использованием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92200" y="26797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технологи «коммутации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092200" y="28194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пакетов», расширенным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092200" y="2946400"/>
            <a:ext cx="6464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набором традиционных ДВО 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услуг нового поколения.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889000" y="3378200"/>
            <a:ext cx="6667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Особенности: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016000" y="3619500"/>
            <a:ext cx="6540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Полностью сертифицированное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решение;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016000" y="3962400"/>
            <a:ext cx="65405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Встроенная система СОРМ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собственной разработки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позволяет быстро решить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092200" y="4381500"/>
            <a:ext cx="64643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6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вопрос с легальным перехватом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вызовов и соответствием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требованиям контролирующих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органов;</a:t>
            </a:r>
          </a:p>
          <a:p>
            <a:pPr>
              <a:lnSpc>
                <a:spcPts val="106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016000" y="4991100"/>
            <a:ext cx="6540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Малый срок окупаемости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инвестиций;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016000" y="5346700"/>
            <a:ext cx="65405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Архитектура системы позволяет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максимально учитывать нужды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маркетинга оператора;</a:t>
            </a:r>
          </a:p>
          <a:p>
            <a:pPr>
              <a:lnSpc>
                <a:spcPts val="105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016000" y="5829300"/>
            <a:ext cx="65405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 базовой комплектации,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092200" y="59690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софтсвитч поддерживает более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092200" y="6096000"/>
            <a:ext cx="6464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30 услуг, включая Unified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Communication.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2997200" y="6604000"/>
            <a:ext cx="4559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Преимущества: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3124200" y="68453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Весь комплекс разработан, произведен и сопровождается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Российскими специалистами;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3124200" y="7200900"/>
            <a:ext cx="44323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Централизованная система технического обслуживания разработана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для русскоговорящего обслуживающего персонала, что делает ее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интуитивно понятной и удобной в эксплуатации;</a:t>
            </a:r>
          </a:p>
          <a:p>
            <a:pPr>
              <a:lnSpc>
                <a:spcPts val="105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3124200" y="76835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Широкий набор услуг (ДВО / VAS) как встроенных, так 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реализуемых на базе внешних сервисных платформ;</a:t>
            </a:r>
          </a:p>
          <a:p>
            <a:pPr>
              <a:lnSpc>
                <a:spcPts val="10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3124200" y="80264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Перевод емкости традиционной телефонной сети связи на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3187700" y="8166100"/>
            <a:ext cx="4368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IP-технологию позволит значительно уменьшить издержки по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эксплуатации сети;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3124200" y="85090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Возможность построения гибкой системы тарификации на сети,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включая тарификацию в реальном времени;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3124200" y="8851900"/>
            <a:ext cx="44323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Взаимодействие с существующими сетями связи с сохранением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информации обо всех соединениях и удобной системой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взаиморасчетов между операторами;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3124200" y="93472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Возможна организация виртуальных УПАТС (vPBX) на базе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3187700" y="9486900"/>
            <a:ext cx="43688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существующей аппаратной платформы. При этом, управление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3187700" y="9613900"/>
            <a:ext cx="4368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профилями своих абонентов, маршрутизацией и правами доступа к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услугам осуществляется из клиентского Web-интерфейса.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1981200" y="10185400"/>
            <a:ext cx="5575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  <a:tabLst>
                <a:tab pos="1460500" algn="l"/>
              </a:tabLst>
            </a:pPr>
            <a:r>
              <a:rPr lang="en-CA" sz="900" smtClean="0">
                <a:solidFill>
                  <a:srgbClr val="939598"/>
                </a:solidFill>
                <a:latin typeface="Arial"/>
                <a:cs typeface="Arial"/>
              </a:rPr>
              <a:t>Тел. +7 (812) 449-47-27</a:t>
            </a:r>
            <a:r>
              <a:rPr lang="en-CA" sz="900" smtClean="0">
                <a:solidFill>
                  <a:srgbClr val="939598"/>
                </a:solidFill>
                <a:latin typeface="Arial"/>
                <a:cs typeface="Arial"/>
              </a:rPr>
              <a:t>	Факс +7 (812) 449-47-29     E-mail: info@protei.ru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6934200" y="342900"/>
            <a:ext cx="6223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0" smtClean="0">
                <a:solidFill>
                  <a:srgbClr val="939598"/>
                </a:solidFill>
                <a:latin typeface="Arial"/>
                <a:cs typeface="Arial"/>
              </a:rPr>
              <a:t>3</a:t>
            </a:r>
          </a:p>
          <a:p>
            <a:pPr>
              <a:lnSpc>
                <a:spcPts val="1610"/>
              </a:lnSpc>
            </a:pPr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87400" y="622300"/>
            <a:ext cx="67691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Комплекс imSwitch4</a:t>
            </a:r>
          </a:p>
          <a:p>
            <a:pPr>
              <a:lnSpc>
                <a:spcPts val="391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87400" y="1143000"/>
            <a:ext cx="67691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для зонового узла связи</a:t>
            </a:r>
          </a:p>
          <a:p>
            <a:pPr>
              <a:lnSpc>
                <a:spcPts val="391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36600" y="1854200"/>
            <a:ext cx="38862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Комплекс imSwitch4 ориентирован на создание зоновых узлов связи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на базе технологии коммутации пакетов, а также на построение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36600" y="2133600"/>
            <a:ext cx="38862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опорно-транзитных сетей связи с применением интеллектуальных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систем управления соединениями.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33400" y="2603500"/>
            <a:ext cx="4089400" cy="254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Особенности: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60400" y="2844800"/>
            <a:ext cx="39624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76200" algn="l"/>
              </a:tabLst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Поддержка большого числа протоколов сигнализации и их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	расширений позволяет работать с VoIP-сетями и поддерживать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736600" y="3124200"/>
            <a:ext cx="3886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взаимодействие с традиционной телефонией;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60400" y="3327400"/>
            <a:ext cx="39624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76200" algn="l"/>
              </a:tabLst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Мощная система сбора и анализа информации для обеспечения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	контроля качества обслуживания (QoS) по различным параметрам: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736600" y="3594100"/>
            <a:ext cx="38862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CallQoS (ASR, CAPS, SC, ACD, PDD, SCD), VoiceQoS (R-Factor, PESQ,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bandwidth, loss);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660400" y="3949700"/>
            <a:ext cx="39624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76200" algn="l"/>
              </a:tabLst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Интеллектуальная маршрутизация вызовов по различным параметрам,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	в том числе по SLA и по загрузке направлений;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60400" y="4292600"/>
            <a:ext cx="39624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76200" algn="l"/>
              </a:tabLst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Возможностью обращения к внешним системам для получения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	параметров маршрутизации, в том числе по протоколу RADIUS;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660400" y="4648200"/>
            <a:ext cx="3962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Использование сертифицированных систем СОРМ.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098800" y="5054600"/>
            <a:ext cx="1524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00" smtClean="0">
                <a:solidFill>
                  <a:srgbClr val="FFFEFF"/>
                </a:solidFill>
                <a:latin typeface="Arial"/>
                <a:cs typeface="Arial"/>
              </a:rPr>
              <a:t>Softswitch</a:t>
            </a:r>
          </a:p>
          <a:p>
            <a:pPr>
              <a:lnSpc>
                <a:spcPts val="11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136900" y="6324600"/>
            <a:ext cx="1485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pc="-20" smtClean="0">
                <a:solidFill>
                  <a:srgbClr val="404042"/>
                </a:solidFill>
                <a:latin typeface="Arial"/>
                <a:cs typeface="Arial"/>
              </a:rPr>
              <a:t>SIP, SIP-T, SIP-I,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2692400" y="6451600"/>
            <a:ext cx="1930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444500" algn="l"/>
              </a:tabLst>
            </a:pPr>
            <a:r>
              <a:rPr lang="en-CA" sz="837" spc="-30" smtClean="0">
                <a:solidFill>
                  <a:srgbClr val="404042"/>
                </a:solidFill>
                <a:latin typeface="Arial"/>
                <a:cs typeface="Arial"/>
              </a:rPr>
              <a:t>RTP</a:t>
            </a:r>
            <a:r>
              <a:rPr lang="en-CA" sz="837" spc="-10" smtClean="0">
                <a:solidFill>
                  <a:srgbClr val="404042"/>
                </a:solidFill>
                <a:latin typeface="Arial"/>
                <a:cs typeface="Arial"/>
              </a:rPr>
              <a:t>	H.323, H.248,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136900" y="6591300"/>
            <a:ext cx="1485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pc="-10" smtClean="0">
                <a:solidFill>
                  <a:srgbClr val="404042"/>
                </a:solidFill>
                <a:latin typeface="Arial"/>
                <a:cs typeface="Arial"/>
              </a:rPr>
              <a:t>MGCP, SIGTRAN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3086100" y="6870700"/>
            <a:ext cx="1536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00" smtClean="0">
                <a:solidFill>
                  <a:srgbClr val="FFFEFF"/>
                </a:solidFill>
                <a:latin typeface="Arial"/>
                <a:cs typeface="Arial"/>
              </a:rPr>
              <a:t>imSwitch4</a:t>
            </a:r>
          </a:p>
          <a:p>
            <a:pPr>
              <a:lnSpc>
                <a:spcPts val="11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2120900" y="7010400"/>
            <a:ext cx="25019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49351">
              <a:lnSpc>
                <a:spcPts val="900"/>
              </a:lnSpc>
            </a:pPr>
            <a:r>
              <a:rPr lang="en-CA" sz="744" spc="-20" smtClean="0">
                <a:solidFill>
                  <a:srgbClr val="1BB68D"/>
                </a:solidFill>
                <a:latin typeface="Arial"/>
                <a:cs typeface="Arial"/>
              </a:rPr>
              <a:t>ASR, SC,</a:t>
            </a:r>
            <a:br>
              <a:rPr lang="en-CA" sz="800" smtClean="0">
                <a:solidFill>
                  <a:srgbClr val="000000"/>
                </a:solidFill>
                <a:latin typeface="Times New Roman"/>
              </a:rPr>
            </a:br>
            <a:r>
              <a:rPr lang="en-CA" sz="744" spc="-10" smtClean="0">
                <a:solidFill>
                  <a:srgbClr val="1BB68D"/>
                </a:solidFill>
                <a:latin typeface="Arial"/>
                <a:cs typeface="Arial"/>
              </a:rPr>
              <a:t>CAPS, ACD,</a:t>
            </a:r>
          </a:p>
          <a:p>
            <a:pPr>
              <a:lnSpc>
                <a:spcPts val="910"/>
              </a:lnSpc>
            </a:pPr>
            <a:endParaRPr lang="en-CA" sz="80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4737100" y="1854200"/>
            <a:ext cx="2705100" cy="254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Преимущества: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4864100" y="2095500"/>
            <a:ext cx="2578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Перемаршрутизация по кодам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отбоя без потери вызовов;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4864100" y="2438400"/>
            <a:ext cx="2578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Особые условия для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VIP-абонентов;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4864100" y="2781300"/>
            <a:ext cx="2578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Возможность транскодинга без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проксирования;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4864100" y="3136900"/>
            <a:ext cx="2578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Активный мониторинг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состояния работы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4927600" y="3403600"/>
            <a:ext cx="2514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оборудования, сбор подробных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данных о вызовах и хранение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статистической информации;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4864100" y="3886200"/>
            <a:ext cx="2578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Подробная трассировка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вызовов;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4864100" y="4241800"/>
            <a:ext cx="25781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635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Удобный интерфейс для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работы с log-файлами.</a:t>
            </a:r>
          </a:p>
          <a:p>
            <a:pPr>
              <a:lnSpc>
                <a:spcPts val="10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5905500" y="5054600"/>
            <a:ext cx="1536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40" smtClean="0">
                <a:solidFill>
                  <a:srgbClr val="FFFEFF"/>
                </a:solidFill>
                <a:latin typeface="Arial"/>
                <a:cs typeface="Arial"/>
              </a:rPr>
              <a:t>TDM   ÀÒÑ</a:t>
            </a:r>
          </a:p>
          <a:p>
            <a:pPr>
              <a:lnSpc>
                <a:spcPts val="1205"/>
              </a:lnSpc>
            </a:pPr>
            <a:endParaRPr lang="en-CA" sz="1040">
              <a:solidFill>
                <a:srgbClr val="000000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6223000" y="6299200"/>
            <a:ext cx="1219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mtClean="0">
                <a:solidFill>
                  <a:srgbClr val="404042"/>
                </a:solidFill>
                <a:latin typeface="Arial"/>
                <a:cs typeface="Arial"/>
              </a:rPr>
              <a:t>ÎÊÑ№7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5753100" y="6438900"/>
            <a:ext cx="16891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457200" algn="l"/>
              </a:tabLst>
            </a:pPr>
            <a:r>
              <a:rPr lang="en-CA" sz="836" spc="-20" smtClean="0">
                <a:solidFill>
                  <a:srgbClr val="404042"/>
                </a:solidFill>
                <a:latin typeface="Arial"/>
                <a:cs typeface="Arial"/>
              </a:rPr>
              <a:t>n*E1</a:t>
            </a:r>
            <a:r>
              <a:rPr lang="en-CA" sz="837" spc="-10" smtClean="0">
                <a:solidFill>
                  <a:srgbClr val="404042"/>
                </a:solidFill>
                <a:latin typeface="Arial"/>
                <a:cs typeface="Arial"/>
              </a:rPr>
              <a:t>	2ÂÑÊ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6223000" y="6565900"/>
            <a:ext cx="1219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pc="-20" smtClean="0">
                <a:solidFill>
                  <a:srgbClr val="404042"/>
                </a:solidFill>
                <a:latin typeface="Arial"/>
                <a:cs typeface="Arial"/>
              </a:rPr>
              <a:t>R2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5664200" y="7124700"/>
            <a:ext cx="1778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50" spc="-10" smtClean="0">
                <a:solidFill>
                  <a:srgbClr val="FFFEFF"/>
                </a:solidFill>
                <a:latin typeface="Arial"/>
                <a:cs typeface="Arial"/>
              </a:rPr>
              <a:t>mGate.ITG</a:t>
            </a:r>
          </a:p>
          <a:p>
            <a:pPr>
              <a:lnSpc>
                <a:spcPts val="115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34" name="TextBox 34"/>
          <p:cNvSpPr txBox="1"/>
          <p:nvPr/>
        </p:nvSpPr>
        <p:spPr>
          <a:xfrm>
            <a:off x="584200" y="7226300"/>
            <a:ext cx="15621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</a:pPr>
            <a:r>
              <a:rPr lang="en-CA" sz="950" smtClean="0">
                <a:solidFill>
                  <a:srgbClr val="FFFEFF"/>
                </a:solidFill>
                <a:latin typeface="Arial"/>
                <a:cs typeface="Arial"/>
              </a:rPr>
              <a:t>ÏÓ ÑÎÐÌ</a:t>
            </a:r>
          </a:p>
          <a:p>
            <a:pPr>
              <a:lnSpc>
                <a:spcPts val="800"/>
              </a:lnSpc>
            </a:pPr>
            <a:endParaRPr lang="en-CA" sz="1000">
              <a:solidFill>
                <a:srgbClr val="000000"/>
              </a:solidFill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1485900" y="7569200"/>
            <a:ext cx="660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pc="-20" smtClean="0">
                <a:solidFill>
                  <a:srgbClr val="404042"/>
                </a:solidFill>
                <a:latin typeface="Arial"/>
                <a:cs typeface="Arial"/>
              </a:rPr>
              <a:t>n*E1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2247900" y="7277100"/>
            <a:ext cx="519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744" spc="-20" smtClean="0">
                <a:solidFill>
                  <a:srgbClr val="1BB68D"/>
                </a:solidFill>
                <a:latin typeface="Arial"/>
                <a:cs typeface="Arial"/>
              </a:rPr>
              <a:t>PDD,SCD</a:t>
            </a:r>
          </a:p>
          <a:p>
            <a:pPr>
              <a:lnSpc>
                <a:spcPts val="725"/>
              </a:lnSpc>
            </a:pPr>
            <a:endParaRPr lang="en-CA" sz="800">
              <a:solidFill>
                <a:srgbClr val="000000"/>
              </a:solidFill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4051300" y="7416800"/>
            <a:ext cx="33909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52400" algn="l"/>
              </a:tabLst>
            </a:pPr>
            <a:r>
              <a:rPr lang="en-CA" sz="837" spc="-10" smtClean="0">
                <a:solidFill>
                  <a:srgbClr val="404042"/>
                </a:solidFill>
                <a:latin typeface="Arial"/>
                <a:cs typeface="Arial"/>
              </a:rPr>
              <a:t>SIP, SIP-I, H.323, H.248,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404042"/>
                </a:solidFill>
                <a:latin typeface="Arial"/>
                <a:cs typeface="Arial"/>
              </a:rPr>
              <a:t>	MGCP, SIGTRAN</a:t>
            </a:r>
          </a:p>
          <a:p>
            <a:pPr>
              <a:lnSpc>
                <a:spcPts val="108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1435100" y="7785100"/>
            <a:ext cx="482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404042"/>
                </a:solidFill>
                <a:latin typeface="Arial"/>
                <a:cs typeface="Arial"/>
              </a:rPr>
              <a:t>ÑÎÐÌ</a:t>
            </a:r>
          </a:p>
          <a:p>
            <a:pPr>
              <a:lnSpc>
                <a:spcPts val="1035"/>
              </a:lnSpc>
            </a:pPr>
          </a:p>
        </p:txBody>
      </p:sp>
      <p:sp>
        <p:nvSpPr>
          <p:cNvPr id="39" name="TextBox 39"/>
          <p:cNvSpPr txBox="1"/>
          <p:nvPr/>
        </p:nvSpPr>
        <p:spPr>
          <a:xfrm>
            <a:off x="4533900" y="7785100"/>
            <a:ext cx="342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404042"/>
                </a:solidFill>
                <a:latin typeface="Arial"/>
                <a:cs typeface="Arial"/>
              </a:rPr>
              <a:t>RTP</a:t>
            </a:r>
          </a:p>
          <a:p>
            <a:pPr>
              <a:lnSpc>
                <a:spcPts val="1035"/>
              </a:lnSpc>
            </a:pPr>
          </a:p>
        </p:txBody>
      </p:sp>
      <p:sp>
        <p:nvSpPr>
          <p:cNvPr id="40" name="TextBox 40"/>
          <p:cNvSpPr txBox="1"/>
          <p:nvPr/>
        </p:nvSpPr>
        <p:spPr>
          <a:xfrm>
            <a:off x="3797300" y="7975600"/>
            <a:ext cx="37592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744" spc="-10" smtClean="0">
                <a:solidFill>
                  <a:srgbClr val="1BB68D"/>
                </a:solidFill>
                <a:latin typeface="Arial"/>
                <a:cs typeface="Arial"/>
              </a:rPr>
              <a:t>R-Factor, PESQ, IP bandwidth, loss</a:t>
            </a:r>
          </a:p>
          <a:p>
            <a:pPr>
              <a:lnSpc>
                <a:spcPts val="920"/>
              </a:lnSpc>
            </a:pPr>
            <a:endParaRPr lang="en-CA" sz="800">
              <a:solidFill>
                <a:srgbClr val="000000"/>
              </a:solidFill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3314700" y="8216900"/>
            <a:ext cx="42418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6" spc="-10" smtClean="0">
                <a:solidFill>
                  <a:srgbClr val="404042"/>
                </a:solidFill>
                <a:latin typeface="Arial"/>
                <a:cs typeface="Arial"/>
              </a:rPr>
              <a:t>SIP, SIP-I H.323, H.248,</a:t>
            </a:r>
          </a:p>
          <a:p>
            <a:pPr>
              <a:lnSpc>
                <a:spcPts val="1035"/>
              </a:lnSpc>
            </a:pPr>
            <a:endParaRPr lang="en-CA" sz="899">
              <a:solidFill>
                <a:srgbClr val="000000"/>
              </a:solidFill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3467100" y="8356600"/>
            <a:ext cx="4089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6" spc="-10" smtClean="0">
                <a:solidFill>
                  <a:srgbClr val="404042"/>
                </a:solidFill>
                <a:latin typeface="Arial"/>
                <a:cs typeface="Arial"/>
              </a:rPr>
              <a:t>MGCP, SIGTRAN</a:t>
            </a:r>
          </a:p>
          <a:p>
            <a:pPr>
              <a:lnSpc>
                <a:spcPts val="1035"/>
              </a:lnSpc>
            </a:pPr>
            <a:endParaRPr lang="en-CA" sz="899">
              <a:solidFill>
                <a:srgbClr val="000000"/>
              </a:solidFill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3797300" y="8572500"/>
            <a:ext cx="37592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6" spc="-30" smtClean="0">
                <a:solidFill>
                  <a:srgbClr val="404042"/>
                </a:solidFill>
                <a:latin typeface="Arial"/>
                <a:cs typeface="Arial"/>
              </a:rPr>
              <a:t>RTP</a:t>
            </a:r>
          </a:p>
          <a:p>
            <a:pPr>
              <a:lnSpc>
                <a:spcPts val="1035"/>
              </a:lnSpc>
            </a:pPr>
            <a:endParaRPr lang="en-CA" sz="899">
              <a:solidFill>
                <a:srgbClr val="000000"/>
              </a:solidFill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1816100" y="9321800"/>
            <a:ext cx="774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950" spc="-10" smtClean="0">
                <a:solidFill>
                  <a:srgbClr val="FFFEFF"/>
                </a:solidFill>
                <a:latin typeface="Arial"/>
                <a:cs typeface="Arial"/>
              </a:rPr>
              <a:t>mGate.ITG</a:t>
            </a:r>
          </a:p>
          <a:p>
            <a:pPr>
              <a:lnSpc>
                <a:spcPts val="1150"/>
              </a:lnSpc>
            </a:pPr>
          </a:p>
        </p:txBody>
      </p:sp>
      <p:sp>
        <p:nvSpPr>
          <p:cNvPr id="45" name="TextBox 45"/>
          <p:cNvSpPr txBox="1"/>
          <p:nvPr/>
        </p:nvSpPr>
        <p:spPr>
          <a:xfrm>
            <a:off x="4127500" y="9321800"/>
            <a:ext cx="774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lang="en-CA" sz="950" spc="-10" smtClean="0">
                <a:solidFill>
                  <a:srgbClr val="FFFEFF"/>
                </a:solidFill>
                <a:latin typeface="Arial"/>
                <a:cs typeface="Arial"/>
              </a:rPr>
              <a:t>mGate.ITG</a:t>
            </a:r>
          </a:p>
          <a:p>
            <a:pPr>
              <a:lnSpc>
                <a:spcPts val="1150"/>
              </a:lnSpc>
            </a:pPr>
          </a:p>
        </p:txBody>
      </p:sp>
      <p:sp>
        <p:nvSpPr>
          <p:cNvPr id="46" name="TextBox 46"/>
          <p:cNvSpPr txBox="1"/>
          <p:nvPr/>
        </p:nvSpPr>
        <p:spPr>
          <a:xfrm>
            <a:off x="3505200" y="10147300"/>
            <a:ext cx="4051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939598"/>
                </a:solidFill>
                <a:latin typeface="Arial"/>
                <a:cs typeface="Arial"/>
              </a:rPr>
              <a:t>www.protei.ru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3400" y="342900"/>
            <a:ext cx="7023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0" smtClean="0">
                <a:solidFill>
                  <a:srgbClr val="939598"/>
                </a:solidFill>
                <a:latin typeface="Arial"/>
                <a:cs typeface="Arial"/>
              </a:rPr>
              <a:t>4</a:t>
            </a:r>
          </a:p>
          <a:p>
            <a:pPr>
              <a:lnSpc>
                <a:spcPts val="1610"/>
              </a:lnSpc>
            </a:pPr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596900"/>
            <a:ext cx="6413500" cy="1193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Комплекс imSwitch-PBX</a:t>
            </a:r>
            <a:br>
              <a:rPr lang="en-CA" sz="3400" smtClean="0">
                <a:solidFill>
                  <a:srgbClr val="000000"/>
                </a:solidFill>
                <a:latin typeface="Times New Roman"/>
              </a:rPr>
            </a:b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для ведомственной или</a:t>
            </a:r>
          </a:p>
          <a:p>
            <a:pPr>
              <a:lnSpc>
                <a:spcPts val="410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1651000"/>
            <a:ext cx="64135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корпоративной сети</a:t>
            </a:r>
          </a:p>
          <a:p>
            <a:pPr>
              <a:lnSpc>
                <a:spcPts val="391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187700" y="2273300"/>
            <a:ext cx="43688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imSwitch-PBX - комплекс программно-аппаратных средств,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187700" y="2413000"/>
            <a:ext cx="43688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6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направленный на построение многофункциональной корпоративной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сети связи, с ярким акцентом на удобство использования 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интеграцию IP-технологий в бизнес-процессы современного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предприятия.</a:t>
            </a:r>
          </a:p>
          <a:p>
            <a:pPr>
              <a:lnSpc>
                <a:spcPts val="106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997200" y="3162300"/>
            <a:ext cx="4559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Особенности: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124200" y="33909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Поддержка различных типов терминальных устройств: от аналоговых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телефонов до IP-видеофонов и прикладных программ;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124200" y="37465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Использование клиентской программы для каждого абонента сети;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124200" y="39624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Возможность интеграции аналогового телефона с компьютером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187700" y="4089400"/>
            <a:ext cx="4368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абонента, что позволяет видеть на экране монитора информацию о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входящих вызовах, пропущенных вызовах и историю вызовов;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124200" y="44323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Разграничение прав пользователей в соответствии с корпоративной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иерархией;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124200" y="47752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Возможность организации территориально распределенной сети с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сохранением сокращенного плана нумерации.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889000" y="6172200"/>
            <a:ext cx="66675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Преимущества: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016000" y="6413500"/>
            <a:ext cx="65405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Просмотр занятости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092200" y="6553200"/>
            <a:ext cx="6464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телефонного номера без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совершения вызова;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016000" y="6908800"/>
            <a:ext cx="65405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Ведение персональной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092200" y="7035800"/>
            <a:ext cx="64643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записной книжки и встроенная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система записи собственного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разговора;</a:t>
            </a:r>
          </a:p>
          <a:p>
            <a:pPr>
              <a:lnSpc>
                <a:spcPts val="105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016000" y="7518400"/>
            <a:ext cx="65405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Предоставление абоненту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полных прав по настройке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собственного профиля через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092200" y="79375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клиентский интерфейс;</a:t>
            </a:r>
          </a:p>
          <a:p>
            <a:pPr>
              <a:lnSpc>
                <a:spcPts val="9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016000" y="8140700"/>
            <a:ext cx="6540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Внутренняя система работы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 факсами: отправка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1092200" y="8407400"/>
            <a:ext cx="6464300" cy="58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изображений в формате .jpg на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факс, прием входящих факсов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 виде файлов на рабочий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компьютер;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016000" y="9029700"/>
            <a:ext cx="65405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Удобные средства контроля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за подчиненными для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1092200" y="9309100"/>
            <a:ext cx="6464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руководителей: прослушка,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запись разговоров,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1092200" y="95885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7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вмешательство в разговор.</a:t>
            </a:r>
          </a:p>
          <a:p>
            <a:pPr>
              <a:lnSpc>
                <a:spcPts val="9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1981200" y="10185400"/>
            <a:ext cx="5575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  <a:tabLst>
                <a:tab pos="1460500" algn="l"/>
              </a:tabLst>
            </a:pPr>
            <a:r>
              <a:rPr lang="en-CA" sz="900" smtClean="0">
                <a:solidFill>
                  <a:srgbClr val="939598"/>
                </a:solidFill>
                <a:latin typeface="Arial"/>
                <a:cs typeface="Arial"/>
              </a:rPr>
              <a:t>Тел. +7 (812) 449-47-27</a:t>
            </a:r>
            <a:r>
              <a:rPr lang="en-CA" sz="900" smtClean="0">
                <a:solidFill>
                  <a:srgbClr val="939598"/>
                </a:solidFill>
                <a:latin typeface="Arial"/>
                <a:cs typeface="Arial"/>
              </a:rPr>
              <a:t>	Факс +7 (812) 449-47-29     E-mail: info@protei.ru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6934200" y="342900"/>
            <a:ext cx="6223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0" smtClean="0">
                <a:solidFill>
                  <a:srgbClr val="939598"/>
                </a:solidFill>
                <a:latin typeface="Arial"/>
                <a:cs typeface="Arial"/>
              </a:rPr>
              <a:t>5</a:t>
            </a:r>
          </a:p>
          <a:p>
            <a:pPr>
              <a:lnSpc>
                <a:spcPts val="1610"/>
              </a:lnSpc>
            </a:pPr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473200" y="736600"/>
            <a:ext cx="60833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50"/>
              </a:lnSpc>
            </a:pPr>
            <a:r>
              <a:rPr lang="en-CA" sz="2790" spc="-10" smtClean="0">
                <a:solidFill>
                  <a:srgbClr val="939598"/>
                </a:solidFill>
                <a:latin typeface="Arial"/>
                <a:cs typeface="Arial"/>
              </a:rPr>
              <a:t>— элементы комплекса —</a:t>
            </a:r>
          </a:p>
          <a:p>
            <a:pPr>
              <a:lnSpc>
                <a:spcPts val="3450"/>
              </a:lnSpc>
            </a:pPr>
            <a:endParaRPr lang="en-CA" sz="3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87400" y="1130300"/>
            <a:ext cx="6769100" cy="1193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3229" smtClean="0">
                <a:solidFill>
                  <a:srgbClr val="00B48B"/>
                </a:solidFill>
                <a:latin typeface="Arial"/>
                <a:cs typeface="Arial"/>
              </a:rPr>
              <a:t>Магистральный шлюз</a:t>
            </a:r>
            <a:br>
              <a:rPr lang="en-CA" sz="3400" smtClean="0">
                <a:solidFill>
                  <a:srgbClr val="000000"/>
                </a:solidFill>
                <a:latin typeface="Times New Roman"/>
              </a:rPr>
            </a:br>
            <a:r>
              <a:rPr lang="en-CA" sz="3229" spc="-10" smtClean="0">
                <a:solidFill>
                  <a:srgbClr val="00B48B"/>
                </a:solidFill>
                <a:latin typeface="Arial"/>
                <a:cs typeface="Arial"/>
              </a:rPr>
              <a:t>mGate.ITG</a:t>
            </a:r>
          </a:p>
          <a:p>
            <a:pPr>
              <a:lnSpc>
                <a:spcPts val="410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832100" y="2324100"/>
            <a:ext cx="47244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Магистральный шлюз предназначен для обеспечения взаимодействия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между сетью NGN и традиционной телефонной сетью, работающей по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технологии TDM.</a:t>
            </a:r>
          </a:p>
          <a:p>
            <a:pPr>
              <a:lnSpc>
                <a:spcPts val="105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832100" y="2870200"/>
            <a:ext cx="4724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Аппаратно, шлюз может быть представлен в одном из двух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исполнений: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832100" y="5829300"/>
            <a:ext cx="4724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- в виде кассеты 6U 19”, наполненной необходимым количеством плат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(до 48 E1 в кассете)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832100" y="7226300"/>
            <a:ext cx="47244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- в виде компактного модуля 1U 19” (2 или 4 потока Е1 в модуле)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33400" y="7404100"/>
            <a:ext cx="702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Основные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33400" y="7594600"/>
            <a:ext cx="7023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характеристики: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60400" y="7835900"/>
            <a:ext cx="68961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Протоколы сигнализации: SIP,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SIP-I, H.323, H.248, SIGTRAN,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ОКС№7, E-DSS1 (PRI), 2ВСК</a:t>
            </a:r>
          </a:p>
          <a:p>
            <a:pPr>
              <a:lnSpc>
                <a:spcPts val="105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36600" y="8255000"/>
            <a:ext cx="6819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(R1.5), R2;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660400" y="8458200"/>
            <a:ext cx="68961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Кодеки: G711A-Law, G.723.1,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G.729;</a:t>
            </a:r>
          </a:p>
          <a:p>
            <a:pPr>
              <a:lnSpc>
                <a:spcPts val="10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660400" y="8801100"/>
            <a:ext cx="68961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Факсы: T.38, G.711;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660400" y="9004300"/>
            <a:ext cx="68961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Функции внутренней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коммутации.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505200" y="10147300"/>
            <a:ext cx="4051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939598"/>
                </a:solidFill>
                <a:latin typeface="Arial"/>
                <a:cs typeface="Arial"/>
              </a:rPr>
              <a:t>www.protei.ru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533400" y="342900"/>
            <a:ext cx="70231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0" smtClean="0">
                <a:solidFill>
                  <a:srgbClr val="939598"/>
                </a:solidFill>
                <a:latin typeface="Arial"/>
                <a:cs typeface="Arial"/>
              </a:rPr>
              <a:t>6</a:t>
            </a:r>
          </a:p>
          <a:p>
            <a:pPr>
              <a:lnSpc>
                <a:spcPts val="1610"/>
              </a:lnSpc>
            </a:pPr>
            <a:endParaRPr lang="en-CA" sz="1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143000" y="622300"/>
            <a:ext cx="64135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91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Мультисервисный</a:t>
            </a:r>
          </a:p>
          <a:p>
            <a:pPr>
              <a:lnSpc>
                <a:spcPts val="391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43000" y="1117600"/>
            <a:ext cx="6413500" cy="1193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абонентский концентратор</a:t>
            </a:r>
            <a:br>
              <a:rPr lang="en-CA" sz="3400" smtClean="0">
                <a:solidFill>
                  <a:srgbClr val="000000"/>
                </a:solidFill>
                <a:latin typeface="Times New Roman"/>
              </a:rPr>
            </a:b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mAccess.MAK</a:t>
            </a:r>
          </a:p>
          <a:p>
            <a:pPr>
              <a:lnSpc>
                <a:spcPts val="410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187700" y="2565400"/>
            <a:ext cx="43688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mAccess.MAK выполнен в виде кассеты 6U 19”, наполненной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187700" y="2692400"/>
            <a:ext cx="43688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платами в соответствии с необходимым количеством абонентов и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необходимым уровнем предоставляемых услуг.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92200" y="37846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Абонентский концентратор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92200" y="39243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служит для подключения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92200" y="4064000"/>
            <a:ext cx="6464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9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телефонов абонентов по</a:t>
            </a:r>
          </a:p>
          <a:p>
            <a:pPr>
              <a:lnSpc>
                <a:spcPts val="99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92200" y="4191000"/>
            <a:ext cx="6464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аналоговым двухпроводным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линиям, а также, для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092200" y="4470400"/>
            <a:ext cx="6464300" cy="44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5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подключения абонентов к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сети передачи данных по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технологии ADSL2+.</a:t>
            </a:r>
          </a:p>
          <a:p>
            <a:pPr>
              <a:lnSpc>
                <a:spcPts val="105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2997200" y="6350000"/>
            <a:ext cx="45593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Основные характеристики: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124200" y="66040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До 912 АЛ в 1 кассете;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124200" y="68072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Протоколы сигнализации: SIP, H.248, ОКС№7, E-DSS1 (PRI), 2ВСК (R1.5),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20" smtClean="0">
                <a:solidFill>
                  <a:srgbClr val="000000"/>
                </a:solidFill>
                <a:latin typeface="Arial"/>
                <a:cs typeface="Arial"/>
              </a:rPr>
              <a:t>R2;</a:t>
            </a:r>
          </a:p>
          <a:p>
            <a:pPr>
              <a:lnSpc>
                <a:spcPts val="10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124200" y="71501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Кодеки: G711A-Law, G.723.1, G.729;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124200" y="73660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Факсы: T.38, G.711;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3124200" y="7569200"/>
            <a:ext cx="4432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Функции внутренней коммутации;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124200" y="77724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Потребляемая мощность: не более 0,4 Вт на один аналоговый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интерфейс;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3124200" y="8128000"/>
            <a:ext cx="4432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837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Возможность размещения в заводских стальных уличных шкафах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37" spc="-10" smtClean="0">
                <a:solidFill>
                  <a:srgbClr val="000000"/>
                </a:solidFill>
                <a:latin typeface="Arial"/>
                <a:cs typeface="Arial"/>
              </a:rPr>
              <a:t>mCase (на 200 / 500 / 1000 абонентов).</a:t>
            </a:r>
          </a:p>
          <a:p>
            <a:pPr>
              <a:lnSpc>
                <a:spcPts val="10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981200" y="10185400"/>
            <a:ext cx="5575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  <a:tabLst>
                <a:tab pos="1460500" algn="l"/>
              </a:tabLst>
            </a:pPr>
            <a:r>
              <a:rPr lang="en-CA" sz="837" smtClean="0">
                <a:solidFill>
                  <a:srgbClr val="939598"/>
                </a:solidFill>
                <a:latin typeface="Arial"/>
                <a:cs typeface="Arial"/>
              </a:rPr>
              <a:t>Тел. +7 (812) 449-47-27</a:t>
            </a:r>
            <a:r>
              <a:rPr lang="en-CA" sz="837" smtClean="0">
                <a:solidFill>
                  <a:srgbClr val="939598"/>
                </a:solidFill>
                <a:latin typeface="Arial"/>
                <a:cs typeface="Arial"/>
              </a:rPr>
              <a:t>	Факс +7 (812) 449-47-29     E-mail: info@protei.ru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787400" y="596900"/>
            <a:ext cx="6769100" cy="1193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Абонентский шлюз малой</a:t>
            </a:r>
            <a:br>
              <a:rPr lang="en-CA" sz="3400" smtClean="0">
                <a:solidFill>
                  <a:srgbClr val="000000"/>
                </a:solidFill>
                <a:latin typeface="Times New Roman"/>
              </a:rPr>
            </a:br>
            <a:r>
              <a:rPr lang="en-CA" sz="3400" smtClean="0">
                <a:solidFill>
                  <a:srgbClr val="00B48B"/>
                </a:solidFill>
                <a:latin typeface="Arial"/>
                <a:cs typeface="Arial"/>
              </a:rPr>
              <a:t>емкости mAccess.MTU</a:t>
            </a:r>
          </a:p>
          <a:p>
            <a:pPr>
              <a:lnSpc>
                <a:spcPts val="4100"/>
              </a:lnSpc>
            </a:pPr>
            <a:endParaRPr lang="en-CA" sz="3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832100" y="1993900"/>
            <a:ext cx="47244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Абонентский шлюз малой емкости служит для подключения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832100" y="2120900"/>
            <a:ext cx="4724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телефонов абонентов по аналоговым двухпроводным линиям на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объектах с небольшой телефонной плотностью.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628900" y="2616200"/>
            <a:ext cx="4927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Arial Bold"/>
                <a:cs typeface="Arial Bold"/>
              </a:rPr>
              <a:t>Основные характеристики: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755900" y="28575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Протоколы сигнализации: SIP, H.248;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755900" y="30607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Кодеки: G711A-Law, G.723.1, G.729;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755900" y="32766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Факсы: T.38, G.711;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755900" y="34798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Функции внутренней коммутации;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755900" y="36957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Возможность каскадирования;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755900" y="38989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В режиме «длинных АЛ», дальность работы до 10 км;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2755900" y="41148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Электропитание: -48/-60 VDC или 220 VAC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2755900" y="4318000"/>
            <a:ext cx="4800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••</a:t>
            </a: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Потребляемая мощность: не более 80 Вт.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736600" y="6362700"/>
            <a:ext cx="6819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pc="-10" smtClean="0">
                <a:solidFill>
                  <a:srgbClr val="000000"/>
                </a:solidFill>
                <a:latin typeface="Arial"/>
                <a:cs typeface="Arial"/>
              </a:rPr>
              <a:t>mAccess.MTU выполнен в виде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36600" y="6489700"/>
            <a:ext cx="68199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компактного модуля 1U 19” (24</a:t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854" smtClean="0">
                <a:solidFill>
                  <a:srgbClr val="000000"/>
                </a:solidFill>
                <a:latin typeface="Arial"/>
                <a:cs typeface="Arial"/>
              </a:rPr>
              <a:t>или 48 АЛ в модуле)</a:t>
            </a:r>
          </a:p>
          <a:p>
            <a:pPr>
              <a:lnSpc>
                <a:spcPts val="11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505200" y="10147300"/>
            <a:ext cx="4051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854" smtClean="0">
                <a:solidFill>
                  <a:srgbClr val="939598"/>
                </a:solidFill>
                <a:latin typeface="Arial"/>
                <a:cs typeface="Arial"/>
              </a:rPr>
              <a:t>www.protei.ru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680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3009900" y="9067800"/>
            <a:ext cx="4546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0" smtClean="0">
                <a:solidFill>
                  <a:srgbClr val="FFFEFF"/>
                </a:solidFill>
                <a:latin typeface="Arial"/>
                <a:cs typeface="Arial"/>
              </a:rPr>
              <a:t>ООО «Научно-Технический Центр ПРОТЕЙ»</a:t>
            </a:r>
          </a:p>
          <a:p>
            <a:pPr>
              <a:lnSpc>
                <a:spcPts val="1265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009900" y="9232900"/>
            <a:ext cx="4546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0" smtClean="0">
                <a:solidFill>
                  <a:srgbClr val="FFFEFF"/>
                </a:solidFill>
                <a:latin typeface="Arial"/>
                <a:cs typeface="Arial"/>
              </a:rPr>
              <a:t>194044, СПБ, Б.Сампсониевский пр., 60, лит. А</a:t>
            </a:r>
            <a:br>
              <a:rPr lang="en-CA" sz="1100" smtClean="0">
                <a:solidFill>
                  <a:srgbClr val="000000"/>
                </a:solidFill>
                <a:latin typeface="Times New Roman"/>
              </a:rPr>
            </a:br>
            <a:r>
              <a:rPr lang="en-CA" sz="1100" smtClean="0">
                <a:solidFill>
                  <a:srgbClr val="FFFEFF"/>
                </a:solidFill>
                <a:latin typeface="Arial"/>
                <a:cs typeface="Arial"/>
              </a:rPr>
              <a:t>Бизнес-центр «ТЕЛЕКОМ СПб»</a:t>
            </a:r>
          </a:p>
          <a:p>
            <a:pPr>
              <a:lnSpc>
                <a:spcPts val="1300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009900" y="9563100"/>
            <a:ext cx="4546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0" smtClean="0">
                <a:solidFill>
                  <a:srgbClr val="FFFEFF"/>
                </a:solidFill>
                <a:latin typeface="Arial"/>
                <a:cs typeface="Arial"/>
              </a:rPr>
              <a:t>Тел. +7 (812) 449-47-27, факс +7 (812) 449-47-29</a:t>
            </a:r>
            <a:br>
              <a:rPr lang="en-CA" sz="1100" smtClean="0">
                <a:solidFill>
                  <a:srgbClr val="000000"/>
                </a:solidFill>
                <a:latin typeface="Times New Roman"/>
              </a:rPr>
            </a:br>
            <a:r>
              <a:rPr lang="en-CA" sz="1100" smtClean="0">
                <a:solidFill>
                  <a:srgbClr val="FFFEFF"/>
                </a:solidFill>
                <a:latin typeface="Arial"/>
                <a:cs typeface="Arial"/>
              </a:rPr>
              <a:t>E-mail: info@protei.ru, www.protei.ru</a:t>
            </a:r>
          </a:p>
          <a:p>
            <a:pPr>
              <a:lnSpc>
                <a:spcPts val="1300"/>
              </a:lnSpc>
            </a:pPr>
            <a:endParaRPr lang="en-CA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2021-08-11T01:54:24Z</dcterms:created>
  <dcterms:modified xsi:type="dcterms:W3CDTF">2021-08-11T01:54:24Z</dcterms:modified>
</cp:coreProperties>
</file>